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9" r:id="rId4"/>
    <p:sldId id="265" r:id="rId5"/>
    <p:sldId id="300" r:id="rId6"/>
    <p:sldId id="261" r:id="rId7"/>
    <p:sldId id="277" r:id="rId8"/>
    <p:sldId id="279" r:id="rId9"/>
    <p:sldId id="258" r:id="rId10"/>
    <p:sldId id="267" r:id="rId11"/>
    <p:sldId id="296" r:id="rId12"/>
    <p:sldId id="281" r:id="rId13"/>
    <p:sldId id="283" r:id="rId14"/>
    <p:sldId id="284" r:id="rId15"/>
    <p:sldId id="285" r:id="rId16"/>
    <p:sldId id="286" r:id="rId17"/>
    <p:sldId id="290" r:id="rId18"/>
    <p:sldId id="291" r:id="rId19"/>
    <p:sldId id="287" r:id="rId20"/>
    <p:sldId id="288" r:id="rId21"/>
    <p:sldId id="292" r:id="rId22"/>
    <p:sldId id="293" r:id="rId23"/>
    <p:sldId id="294" r:id="rId24"/>
    <p:sldId id="301" r:id="rId25"/>
    <p:sldId id="269" r:id="rId26"/>
    <p:sldId id="270" r:id="rId27"/>
    <p:sldId id="276" r:id="rId28"/>
    <p:sldId id="298" r:id="rId29"/>
    <p:sldId id="278" r:id="rId30"/>
    <p:sldId id="263" r:id="rId31"/>
    <p:sldId id="271" r:id="rId32"/>
    <p:sldId id="268" r:id="rId33"/>
    <p:sldId id="259" r:id="rId34"/>
    <p:sldId id="2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4C1"/>
    <a:srgbClr val="037AE7"/>
    <a:srgbClr val="0D97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31" d="100"/>
          <a:sy n="13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9805-8072-42DB-9581-8F5422C30D5D}" type="datetimeFigureOut">
              <a:rPr lang="en-GB" smtClean="0"/>
              <a:pPr/>
              <a:t>03/11/2010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137A-971F-45FD-BDB3-36FF5D098F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2DB3-73D0-41CC-A044-EDDCE2C70A89}" type="datetimeFigureOut">
              <a:rPr lang="en-GB" smtClean="0"/>
              <a:pPr/>
              <a:t>03/11/2010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4917-1828-4314-B515-482E75769C2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4917-1828-4314-B515-482E75769C2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12F4-1C21-4732-86B9-C3AB076AF2D2}" type="datetimeFigureOut">
              <a:rPr lang="en-GB" smtClean="0"/>
              <a:pPr/>
              <a:t>03/11/2010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461F-BB27-407F-AAE0-B40A3E7A67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8897"/>
            <a:ext cx="7774632" cy="201865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Ruby</a:t>
            </a:r>
            <a:br>
              <a:rPr lang="en-GB" dirty="0" smtClean="0"/>
            </a:br>
            <a:r>
              <a:rPr lang="en-GB" dirty="0" smtClean="0"/>
              <a:t>for </a:t>
            </a:r>
            <a:br>
              <a:rPr lang="en-GB" dirty="0" smtClean="0"/>
            </a:br>
            <a:r>
              <a:rPr lang="en-GB" dirty="0" smtClean="0"/>
              <a:t>.NET Developers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7632"/>
            <a:ext cx="6400800" cy="769640"/>
          </a:xfrm>
        </p:spPr>
        <p:txBody>
          <a:bodyPr/>
          <a:lstStyle/>
          <a:p>
            <a:r>
              <a:rPr lang="en-GB" dirty="0" smtClean="0"/>
              <a:t>@andypike</a:t>
            </a:r>
            <a:endParaRPr lang="en-GB" dirty="0"/>
          </a:p>
        </p:txBody>
      </p:sp>
      <p:pic>
        <p:nvPicPr>
          <p:cNvPr id="1026" name="Picture 2" descr="C:\Users\andy\Downloads\ruby-logo-kit\ruby-kit\ru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727075" cy="728663"/>
          </a:xfrm>
          <a:prstGeom prst="rect">
            <a:avLst/>
          </a:prstGeom>
          <a:noFill/>
        </p:spPr>
      </p:pic>
      <p:pic>
        <p:nvPicPr>
          <p:cNvPr id="1029" name="Picture 5" descr="C:\Users\andy\Desktop\rai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828675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 -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popular is </a:t>
            </a:r>
            <a:r>
              <a:rPr lang="en-GB" dirty="0" err="1" smtClean="0"/>
              <a:t>TextMate</a:t>
            </a:r>
            <a:r>
              <a:rPr lang="en-GB" dirty="0" smtClean="0"/>
              <a:t> on OSX - £43*</a:t>
            </a:r>
          </a:p>
          <a:p>
            <a:r>
              <a:rPr lang="en-GB" dirty="0" smtClean="0"/>
              <a:t>Some to try for Rails 3:</a:t>
            </a:r>
          </a:p>
          <a:p>
            <a:pPr lvl="1"/>
            <a:r>
              <a:rPr lang="en-GB" dirty="0" err="1" smtClean="0"/>
              <a:t>RubyMine</a:t>
            </a:r>
            <a:r>
              <a:rPr lang="en-GB" dirty="0" smtClean="0"/>
              <a:t> 3 (beta)  - £77 (£54pa upgrades)</a:t>
            </a:r>
          </a:p>
          <a:p>
            <a:pPr lvl="1"/>
            <a:r>
              <a:rPr lang="en-GB" dirty="0" err="1" smtClean="0"/>
              <a:t>Aptana</a:t>
            </a:r>
            <a:r>
              <a:rPr lang="en-GB" dirty="0" smtClean="0"/>
              <a:t> Studio 3 (beta) - free</a:t>
            </a:r>
          </a:p>
          <a:p>
            <a:pPr lvl="1"/>
            <a:r>
              <a:rPr lang="en-GB" dirty="0" smtClean="0"/>
              <a:t>Programmers Notepad – free</a:t>
            </a:r>
          </a:p>
          <a:p>
            <a:pPr lvl="1"/>
            <a:r>
              <a:rPr lang="en-GB" dirty="0" err="1" smtClean="0"/>
              <a:t>Netbeans</a:t>
            </a:r>
            <a:r>
              <a:rPr lang="en-GB" dirty="0" smtClean="0"/>
              <a:t> – free</a:t>
            </a:r>
          </a:p>
          <a:p>
            <a:pPr lvl="1"/>
            <a:r>
              <a:rPr lang="en-GB" dirty="0" smtClean="0"/>
              <a:t>Sublime Text - £37*</a:t>
            </a:r>
          </a:p>
          <a:p>
            <a:pPr lvl="1"/>
            <a:r>
              <a:rPr lang="en-GB" dirty="0" smtClean="0"/>
              <a:t>Vim – free (if you’re hardcore)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72036"/>
            <a:ext cx="482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Based on currency conversion at time of writing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Variable scope</a:t>
            </a:r>
          </a:p>
          <a:p>
            <a:pPr lvl="1"/>
            <a:r>
              <a:rPr lang="en-GB" dirty="0" err="1" smtClean="0"/>
              <a:t>foo</a:t>
            </a:r>
            <a:r>
              <a:rPr lang="en-GB" dirty="0" smtClean="0"/>
              <a:t> – local</a:t>
            </a:r>
          </a:p>
          <a:p>
            <a:pPr lvl="1"/>
            <a:r>
              <a:rPr lang="en-GB" dirty="0" smtClean="0"/>
              <a:t>@</a:t>
            </a:r>
            <a:r>
              <a:rPr lang="en-GB" dirty="0" err="1" smtClean="0"/>
              <a:t>foo</a:t>
            </a:r>
            <a:r>
              <a:rPr lang="en-GB" dirty="0" smtClean="0"/>
              <a:t> – instance variable</a:t>
            </a:r>
          </a:p>
          <a:p>
            <a:pPr lvl="1"/>
            <a:r>
              <a:rPr lang="en-GB" dirty="0" smtClean="0"/>
              <a:t>$</a:t>
            </a:r>
            <a:r>
              <a:rPr lang="en-GB" dirty="0" err="1" smtClean="0"/>
              <a:t>foo</a:t>
            </a:r>
            <a:r>
              <a:rPr lang="en-GB" dirty="0" smtClean="0"/>
              <a:t> – global variable</a:t>
            </a:r>
          </a:p>
          <a:p>
            <a:pPr lvl="1"/>
            <a:r>
              <a:rPr lang="en-GB" dirty="0" err="1" smtClean="0"/>
              <a:t>Foo</a:t>
            </a:r>
            <a:r>
              <a:rPr lang="en-GB" dirty="0" smtClean="0"/>
              <a:t> or FOO – constant</a:t>
            </a:r>
          </a:p>
          <a:p>
            <a:r>
              <a:rPr lang="en-GB" dirty="0" smtClean="0"/>
              <a:t>Naming</a:t>
            </a:r>
          </a:p>
          <a:p>
            <a:pPr lvl="1"/>
            <a:r>
              <a:rPr lang="en-GB" dirty="0" err="1" smtClean="0"/>
              <a:t>methods_and_variables</a:t>
            </a:r>
            <a:endParaRPr lang="en-GB" dirty="0" smtClean="0"/>
          </a:p>
          <a:p>
            <a:pPr lvl="1"/>
            <a:r>
              <a:rPr lang="en-GB" dirty="0" err="1" smtClean="0"/>
              <a:t>ClassNames</a:t>
            </a:r>
            <a:endParaRPr lang="en-GB" dirty="0" smtClean="0"/>
          </a:p>
          <a:p>
            <a:pPr lvl="1"/>
            <a:r>
              <a:rPr lang="en-GB" dirty="0" smtClean="0"/>
              <a:t>Boolean return ends with ?</a:t>
            </a:r>
          </a:p>
          <a:p>
            <a:pPr lvl="1"/>
            <a:r>
              <a:rPr lang="en-GB" dirty="0" smtClean="0"/>
              <a:t>Dangerous methods end with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String Concatenation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8352928" cy="917513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string name = “</a:t>
            </a:r>
            <a:r>
              <a:rPr lang="en-GB" dirty="0" err="1" smtClean="0">
                <a:latin typeface="Monaco" pitchFamily="49" charset="0"/>
              </a:rPr>
              <a:t>DevEvening</a:t>
            </a:r>
            <a:r>
              <a:rPr lang="en-GB" dirty="0" smtClean="0">
                <a:latin typeface="Monaco" pitchFamily="49" charset="0"/>
              </a:rPr>
              <a:t>”;</a:t>
            </a:r>
          </a:p>
          <a:p>
            <a:r>
              <a:rPr lang="en-GB" dirty="0" err="1" smtClean="0">
                <a:latin typeface="Monaco" pitchFamily="49" charset="0"/>
              </a:rPr>
              <a:t>Console.WriteLine</a:t>
            </a:r>
            <a:r>
              <a:rPr lang="en-GB" dirty="0" smtClean="0">
                <a:latin typeface="Monaco" pitchFamily="49" charset="0"/>
              </a:rPr>
              <a:t>(</a:t>
            </a:r>
            <a:r>
              <a:rPr lang="en-GB" dirty="0" err="1" smtClean="0">
                <a:latin typeface="Monaco" pitchFamily="49" charset="0"/>
              </a:rPr>
              <a:t>string.Format</a:t>
            </a:r>
            <a:r>
              <a:rPr lang="en-GB" dirty="0" smtClean="0">
                <a:latin typeface="Monaco" pitchFamily="49" charset="0"/>
              </a:rPr>
              <a:t>(“Hello {0}!!”, name));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8352928" cy="917513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name = "</a:t>
            </a:r>
            <a:r>
              <a:rPr lang="en-GB" dirty="0" err="1" smtClean="0">
                <a:latin typeface="Monaco" pitchFamily="49" charset="0"/>
              </a:rPr>
              <a:t>DevEvening</a:t>
            </a:r>
            <a:r>
              <a:rPr lang="en-GB" dirty="0" smtClean="0">
                <a:latin typeface="Monaco" pitchFamily="49" charset="0"/>
              </a:rPr>
              <a:t>"</a:t>
            </a:r>
          </a:p>
          <a:p>
            <a:r>
              <a:rPr lang="en-GB" dirty="0" smtClean="0">
                <a:latin typeface="Monaco" pitchFamily="49" charset="0"/>
              </a:rPr>
              <a:t>puts "Hello #{name}!!"</a:t>
            </a:r>
            <a:endParaRPr lang="en-GB" dirty="0"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If’s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52928" cy="1471511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if(!</a:t>
            </a:r>
            <a:r>
              <a:rPr lang="en-GB" dirty="0" err="1" smtClean="0">
                <a:latin typeface="Monaco" pitchFamily="49" charset="0"/>
              </a:rPr>
              <a:t>isAdmin</a:t>
            </a:r>
            <a:r>
              <a:rPr lang="en-GB" dirty="0" smtClean="0">
                <a:latin typeface="Monaco" pitchFamily="49" charset="0"/>
              </a:rPr>
              <a:t>)</a:t>
            </a:r>
          </a:p>
          <a:p>
            <a:r>
              <a:rPr lang="en-GB" dirty="0" smtClean="0">
                <a:latin typeface="Monaco" pitchFamily="49" charset="0"/>
              </a:rPr>
              <a:t>{</a:t>
            </a:r>
          </a:p>
          <a:p>
            <a:r>
              <a:rPr lang="en-GB" dirty="0" smtClean="0">
                <a:latin typeface="Monaco" pitchFamily="49" charset="0"/>
              </a:rPr>
              <a:t>    </a:t>
            </a:r>
            <a:r>
              <a:rPr lang="en-GB" dirty="0" err="1" smtClean="0">
                <a:latin typeface="Monaco" pitchFamily="49" charset="0"/>
              </a:rPr>
              <a:t>Console.WriteLine</a:t>
            </a:r>
            <a:r>
              <a:rPr lang="en-GB" dirty="0" smtClean="0">
                <a:latin typeface="Monaco" pitchFamily="49" charset="0"/>
              </a:rPr>
              <a:t>("You are not an administrator!"); </a:t>
            </a:r>
          </a:p>
          <a:p>
            <a:r>
              <a:rPr lang="en-GB" dirty="0" smtClean="0">
                <a:latin typeface="Monaco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8352928" cy="1194512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if(!</a:t>
            </a:r>
            <a:r>
              <a:rPr lang="en-GB" dirty="0" err="1" smtClean="0">
                <a:latin typeface="Monaco" pitchFamily="49" charset="0"/>
              </a:rPr>
              <a:t>is_admin</a:t>
            </a:r>
            <a:r>
              <a:rPr lang="en-GB" dirty="0" smtClean="0">
                <a:latin typeface="Monaco" pitchFamily="49" charset="0"/>
              </a:rPr>
              <a:t>)</a:t>
            </a:r>
          </a:p>
          <a:p>
            <a:r>
              <a:rPr lang="en-GB" dirty="0" smtClean="0">
                <a:latin typeface="Monaco" pitchFamily="49" charset="0"/>
              </a:rPr>
              <a:t>     puts("You are not an administrator!")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8352928" cy="1194512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if !admin?</a:t>
            </a:r>
          </a:p>
          <a:p>
            <a:r>
              <a:rPr lang="en-GB" dirty="0" smtClean="0">
                <a:latin typeface="Monaco" pitchFamily="49" charset="0"/>
              </a:rPr>
              <a:t>     puts "You are not an administrator!"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  <a:endParaRPr lang="en-GB" dirty="0">
              <a:latin typeface="Monaco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98313"/>
            <a:ext cx="8352928" cy="640515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puts "You are not an administrator!" if !admin?</a:t>
            </a:r>
            <a:endParaRPr lang="en-GB" dirty="0">
              <a:latin typeface="Monaco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956837"/>
            <a:ext cx="8352928" cy="640515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puts "You are not an administrator!" unless admin?</a:t>
            </a:r>
            <a:endParaRPr lang="en-GB" dirty="0"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52928" cy="1748510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for(</a:t>
            </a:r>
            <a:r>
              <a:rPr lang="en-GB" dirty="0" err="1" smtClean="0">
                <a:latin typeface="Monaco" pitchFamily="49" charset="0"/>
              </a:rPr>
              <a:t>int</a:t>
            </a:r>
            <a:r>
              <a:rPr lang="en-GB" dirty="0" smtClean="0">
                <a:latin typeface="Monaco" pitchFamily="49" charset="0"/>
              </a:rPr>
              <a:t> n= 1; n &lt;= 10; n++)</a:t>
            </a:r>
          </a:p>
          <a:p>
            <a:r>
              <a:rPr lang="en-GB" dirty="0" smtClean="0">
                <a:latin typeface="Monaco" pitchFamily="49" charset="0"/>
              </a:rPr>
              <a:t>{</a:t>
            </a:r>
          </a:p>
          <a:p>
            <a:r>
              <a:rPr lang="en-GB" dirty="0" smtClean="0">
                <a:latin typeface="Monaco" pitchFamily="49" charset="0"/>
              </a:rPr>
              <a:t>     </a:t>
            </a:r>
            <a:r>
              <a:rPr lang="en-GB" dirty="0" err="1" smtClean="0">
                <a:latin typeface="Monaco" pitchFamily="49" charset="0"/>
              </a:rPr>
              <a:t>int</a:t>
            </a:r>
            <a:r>
              <a:rPr lang="en-GB" dirty="0" smtClean="0">
                <a:latin typeface="Monaco" pitchFamily="49" charset="0"/>
              </a:rPr>
              <a:t> square = n * n;</a:t>
            </a:r>
          </a:p>
          <a:p>
            <a:r>
              <a:rPr lang="en-GB" dirty="0" smtClean="0">
                <a:latin typeface="Monaco" pitchFamily="49" charset="0"/>
              </a:rPr>
              <a:t>     </a:t>
            </a:r>
            <a:r>
              <a:rPr lang="en-GB" dirty="0" err="1" smtClean="0">
                <a:latin typeface="Monaco" pitchFamily="49" charset="0"/>
              </a:rPr>
              <a:t>var</a:t>
            </a:r>
            <a:r>
              <a:rPr lang="en-GB" dirty="0" smtClean="0">
                <a:latin typeface="Monaco" pitchFamily="49" charset="0"/>
              </a:rPr>
              <a:t> s = </a:t>
            </a:r>
            <a:r>
              <a:rPr lang="en-GB" dirty="0" err="1" smtClean="0">
                <a:latin typeface="Monaco" pitchFamily="49" charset="0"/>
              </a:rPr>
              <a:t>string.Format</a:t>
            </a:r>
            <a:r>
              <a:rPr lang="en-GB" dirty="0" smtClean="0">
                <a:latin typeface="Monaco" pitchFamily="49" charset="0"/>
              </a:rPr>
              <a:t>("{0} x {0} = {1}", n, square);</a:t>
            </a:r>
          </a:p>
          <a:p>
            <a:r>
              <a:rPr lang="en-GB" dirty="0" smtClean="0">
                <a:latin typeface="Monaco" pitchFamily="49" charset="0"/>
              </a:rPr>
              <a:t>}</a:t>
            </a:r>
            <a:endParaRPr lang="en-GB" dirty="0">
              <a:latin typeface="Monaco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253633"/>
            <a:ext cx="8352928" cy="1471511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1.upto 10 do | n |</a:t>
            </a:r>
          </a:p>
          <a:p>
            <a:r>
              <a:rPr lang="en-GB" dirty="0" smtClean="0">
                <a:latin typeface="Monaco" pitchFamily="49" charset="0"/>
              </a:rPr>
              <a:t>     square = n * n</a:t>
            </a:r>
          </a:p>
          <a:p>
            <a:r>
              <a:rPr lang="en-GB" dirty="0" smtClean="0">
                <a:latin typeface="Monaco" pitchFamily="49" charset="0"/>
              </a:rPr>
              <a:t>     s = "#{n} x #{n} = #{square}"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  <a:endParaRPr lang="en-GB" dirty="0">
              <a:latin typeface="Monaco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869160"/>
            <a:ext cx="8352928" cy="1748510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1.UpTo(10, n =&gt;</a:t>
            </a:r>
          </a:p>
          <a:p>
            <a:r>
              <a:rPr lang="en-GB" dirty="0" smtClean="0">
                <a:latin typeface="Monaco" pitchFamily="49" charset="0"/>
              </a:rPr>
              <a:t>{</a:t>
            </a:r>
          </a:p>
          <a:p>
            <a:r>
              <a:rPr lang="en-GB" dirty="0" smtClean="0">
                <a:latin typeface="Monaco" pitchFamily="49" charset="0"/>
              </a:rPr>
              <a:t>     </a:t>
            </a:r>
            <a:r>
              <a:rPr lang="en-GB" dirty="0" err="1" smtClean="0">
                <a:latin typeface="Monaco" pitchFamily="49" charset="0"/>
              </a:rPr>
              <a:t>int</a:t>
            </a:r>
            <a:r>
              <a:rPr lang="en-GB" dirty="0" smtClean="0">
                <a:latin typeface="Monaco" pitchFamily="49" charset="0"/>
              </a:rPr>
              <a:t> square = n * n;</a:t>
            </a:r>
          </a:p>
          <a:p>
            <a:r>
              <a:rPr lang="en-GB" dirty="0" smtClean="0">
                <a:latin typeface="Monaco" pitchFamily="49" charset="0"/>
              </a:rPr>
              <a:t>     </a:t>
            </a:r>
            <a:r>
              <a:rPr lang="en-GB" dirty="0" err="1" smtClean="0">
                <a:latin typeface="Monaco" pitchFamily="49" charset="0"/>
              </a:rPr>
              <a:t>var</a:t>
            </a:r>
            <a:r>
              <a:rPr lang="en-GB" dirty="0" smtClean="0">
                <a:latin typeface="Monaco" pitchFamily="49" charset="0"/>
              </a:rPr>
              <a:t> s = </a:t>
            </a:r>
            <a:r>
              <a:rPr lang="en-GB" dirty="0" err="1" smtClean="0">
                <a:latin typeface="Monaco" pitchFamily="49" charset="0"/>
              </a:rPr>
              <a:t>string.Format</a:t>
            </a:r>
            <a:r>
              <a:rPr lang="en-GB" dirty="0" smtClean="0">
                <a:latin typeface="Monaco" pitchFamily="49" charset="0"/>
              </a:rPr>
              <a:t>("{0} x {0} = {1}", n, square);</a:t>
            </a:r>
          </a:p>
          <a:p>
            <a:r>
              <a:rPr lang="en-GB" dirty="0" smtClean="0">
                <a:latin typeface="Monaco" pitchFamily="49" charset="0"/>
              </a:rPr>
              <a:t>});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:symbols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Starts with a colon</a:t>
            </a:r>
          </a:p>
          <a:p>
            <a:r>
              <a:rPr lang="en-GB" dirty="0" smtClean="0"/>
              <a:t>You can create them </a:t>
            </a:r>
            <a:r>
              <a:rPr lang="en-GB" dirty="0" err="1" smtClean="0"/>
              <a:t>adhoc</a:t>
            </a:r>
            <a:endParaRPr lang="en-GB" dirty="0" smtClean="0"/>
          </a:p>
          <a:p>
            <a:r>
              <a:rPr lang="en-GB" dirty="0" smtClean="0"/>
              <a:t>It’s a label (typically hash keys or </a:t>
            </a:r>
            <a:r>
              <a:rPr lang="en-GB" dirty="0" err="1" smtClean="0"/>
              <a:t>enums</a:t>
            </a:r>
            <a:r>
              <a:rPr lang="en-GB" dirty="0" smtClean="0"/>
              <a:t>)</a:t>
            </a:r>
          </a:p>
          <a:p>
            <a:r>
              <a:rPr lang="en-GB" dirty="0" smtClean="0"/>
              <a:t>It’s an instance (of class Symbol)</a:t>
            </a:r>
          </a:p>
          <a:p>
            <a:r>
              <a:rPr lang="en-GB" dirty="0" smtClean="0"/>
              <a:t>It’s like a string except there is only a single object per symbol name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85184"/>
            <a:ext cx="5112568" cy="1471511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:</a:t>
            </a:r>
            <a:r>
              <a:rPr lang="en-GB" dirty="0" err="1" smtClean="0">
                <a:latin typeface="Monaco" pitchFamily="49" charset="0"/>
              </a:rPr>
              <a:t>andy.object_id</a:t>
            </a:r>
            <a:r>
              <a:rPr lang="en-GB" dirty="0" smtClean="0">
                <a:latin typeface="Monaco" pitchFamily="49" charset="0"/>
              </a:rPr>
              <a:t> =&gt; 2625806</a:t>
            </a:r>
          </a:p>
          <a:p>
            <a:r>
              <a:rPr lang="en-GB" dirty="0" smtClean="0">
                <a:latin typeface="Monaco" pitchFamily="49" charset="0"/>
              </a:rPr>
              <a:t>:</a:t>
            </a:r>
            <a:r>
              <a:rPr lang="en-GB" dirty="0" err="1" smtClean="0">
                <a:latin typeface="Monaco" pitchFamily="49" charset="0"/>
              </a:rPr>
              <a:t>andy.object_id</a:t>
            </a:r>
            <a:r>
              <a:rPr lang="en-GB" dirty="0" smtClean="0">
                <a:latin typeface="Monaco" pitchFamily="49" charset="0"/>
              </a:rPr>
              <a:t> =&gt; 2625806</a:t>
            </a:r>
          </a:p>
          <a:p>
            <a:r>
              <a:rPr lang="en-GB" dirty="0" smtClean="0">
                <a:latin typeface="Monaco" pitchFamily="49" charset="0"/>
              </a:rPr>
              <a:t>“</a:t>
            </a:r>
            <a:r>
              <a:rPr lang="en-GB" dirty="0" err="1" smtClean="0">
                <a:latin typeface="Monaco" pitchFamily="49" charset="0"/>
              </a:rPr>
              <a:t>andy”.object_id</a:t>
            </a:r>
            <a:r>
              <a:rPr lang="en-GB" dirty="0" smtClean="0">
                <a:latin typeface="Monaco" pitchFamily="49" charset="0"/>
              </a:rPr>
              <a:t> =&gt; 537872172</a:t>
            </a:r>
          </a:p>
          <a:p>
            <a:r>
              <a:rPr lang="en-GB" dirty="0" smtClean="0">
                <a:latin typeface="Monaco" pitchFamily="49" charset="0"/>
              </a:rPr>
              <a:t>“</a:t>
            </a:r>
            <a:r>
              <a:rPr lang="en-GB" dirty="0" err="1" smtClean="0">
                <a:latin typeface="Monaco" pitchFamily="49" charset="0"/>
              </a:rPr>
              <a:t>andy”.object_id</a:t>
            </a:r>
            <a:r>
              <a:rPr lang="en-GB" dirty="0" smtClean="0">
                <a:latin typeface="Monaco" pitchFamily="49" charset="0"/>
              </a:rPr>
              <a:t> =&gt; 537872152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Hashes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52928" cy="2302508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err="1" smtClean="0">
                <a:latin typeface="Monaco" pitchFamily="49" charset="0"/>
              </a:rPr>
              <a:t>var</a:t>
            </a:r>
            <a:r>
              <a:rPr lang="en-GB" dirty="0" smtClean="0">
                <a:latin typeface="Monaco" pitchFamily="49" charset="0"/>
              </a:rPr>
              <a:t> options = new Dictionary&lt;string, object&gt;() </a:t>
            </a:r>
          </a:p>
          <a:p>
            <a:r>
              <a:rPr lang="en-GB" dirty="0" smtClean="0">
                <a:latin typeface="Monaco" pitchFamily="49" charset="0"/>
              </a:rPr>
              <a:t>{</a:t>
            </a:r>
          </a:p>
          <a:p>
            <a:r>
              <a:rPr lang="en-GB" dirty="0" smtClean="0">
                <a:latin typeface="Monaco" pitchFamily="49" charset="0"/>
              </a:rPr>
              <a:t>     { “mode”, </a:t>
            </a:r>
            <a:r>
              <a:rPr lang="en-GB" dirty="0" err="1" smtClean="0">
                <a:latin typeface="Monaco" pitchFamily="49" charset="0"/>
              </a:rPr>
              <a:t>FileMode.Append</a:t>
            </a:r>
            <a:r>
              <a:rPr lang="en-GB" dirty="0" smtClean="0">
                <a:latin typeface="Monaco" pitchFamily="49" charset="0"/>
              </a:rPr>
              <a:t> },</a:t>
            </a:r>
          </a:p>
          <a:p>
            <a:r>
              <a:rPr lang="en-GB" dirty="0" smtClean="0">
                <a:latin typeface="Monaco" pitchFamily="49" charset="0"/>
              </a:rPr>
              <a:t>     { “filename”, “Andy.txt” }</a:t>
            </a:r>
          </a:p>
          <a:p>
            <a:r>
              <a:rPr lang="en-GB" dirty="0" smtClean="0">
                <a:latin typeface="Monaco" pitchFamily="49" charset="0"/>
              </a:rPr>
              <a:t>};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options[“mode”] = </a:t>
            </a:r>
            <a:r>
              <a:rPr lang="en-GB" dirty="0" err="1" smtClean="0">
                <a:latin typeface="Monaco" pitchFamily="49" charset="0"/>
              </a:rPr>
              <a:t>FileMode.Create</a:t>
            </a:r>
            <a:endParaRPr lang="en-GB" dirty="0">
              <a:latin typeface="Monaco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352928" cy="1194512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options = { :mode =&gt; :append, :filename =&gt; “Andy.txt” }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options[:mode] = :create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114808"/>
            <a:ext cx="8352928" cy="1194512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Monaco" pitchFamily="49" charset="0"/>
              </a:rPr>
              <a:t>#if a hash is the last </a:t>
            </a:r>
            <a:r>
              <a:rPr lang="en-GB" dirty="0" err="1" smtClean="0">
                <a:solidFill>
                  <a:srgbClr val="00B050"/>
                </a:solidFill>
                <a:latin typeface="Monaco" pitchFamily="49" charset="0"/>
              </a:rPr>
              <a:t>param</a:t>
            </a:r>
            <a:r>
              <a:rPr lang="en-GB" dirty="0" smtClean="0">
                <a:solidFill>
                  <a:srgbClr val="00B050"/>
                </a:solidFill>
                <a:latin typeface="Monaco" pitchFamily="49" charset="0"/>
              </a:rPr>
              <a:t> of a function, the curly brackets are optional</a:t>
            </a:r>
          </a:p>
          <a:p>
            <a:r>
              <a:rPr lang="en-GB" dirty="0" err="1" smtClean="0">
                <a:latin typeface="Monaco" pitchFamily="49" charset="0"/>
              </a:rPr>
              <a:t>file_something</a:t>
            </a:r>
            <a:r>
              <a:rPr lang="en-GB" dirty="0" smtClean="0">
                <a:latin typeface="Monaco" pitchFamily="49" charset="0"/>
              </a:rPr>
              <a:t> :mode =&gt; :append, :filename =&gt; “Andy.txt”</a:t>
            </a:r>
            <a:endParaRPr lang="en-GB" dirty="0"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Mixins</a:t>
            </a:r>
            <a:endParaRPr lang="en-GB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GB" dirty="0" smtClean="0"/>
              <a:t>Ruby and C# are single inheritance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569" t="16945" r="40151" b="43301"/>
          <a:stretch>
            <a:fillRect/>
          </a:stretch>
        </p:blipFill>
        <p:spPr bwMode="auto">
          <a:xfrm>
            <a:off x="467544" y="2132856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Mixins</a:t>
            </a:r>
            <a:endParaRPr lang="en-GB" dirty="0"/>
          </a:p>
        </p:txBody>
      </p:sp>
      <p:pic>
        <p:nvPicPr>
          <p:cNvPr id="2050" name="Picture 2" descr="C:\Users\andy\Documents\My Dropbox\Documents\mt93877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770601" cy="3888432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2987824" y="1340768"/>
            <a:ext cx="1944216" cy="936104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I’ve got a great idea!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661248"/>
            <a:ext cx="108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Boss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76056" y="3068960"/>
            <a:ext cx="3528392" cy="3312368"/>
            <a:chOff x="5076056" y="3068960"/>
            <a:chExt cx="3528392" cy="3312368"/>
          </a:xfrm>
        </p:grpSpPr>
        <p:pic>
          <p:nvPicPr>
            <p:cNvPr id="2051" name="Picture 3" descr="C:\Users\andy\Documents\My Dropbox\Documents\Back_to_the_future_part_II_Poster_B.jpg"/>
            <p:cNvPicPr>
              <a:picLocks noChangeAspect="1" noChangeArrowheads="1"/>
            </p:cNvPicPr>
            <p:nvPr/>
          </p:nvPicPr>
          <p:blipFill>
            <a:blip r:embed="rId4" cstate="print"/>
            <a:srcRect t="22781" r="2858" b="26595"/>
            <a:stretch>
              <a:fillRect/>
            </a:stretch>
          </p:blipFill>
          <p:spPr bwMode="auto">
            <a:xfrm>
              <a:off x="5076056" y="3501008"/>
              <a:ext cx="3528392" cy="288032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300192" y="3068960"/>
              <a:ext cx="129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 flying car!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Mixins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Favour composition over inheritance</a:t>
            </a:r>
          </a:p>
          <a:p>
            <a:r>
              <a:rPr lang="en-GB" sz="2400" dirty="0" err="1" smtClean="0"/>
              <a:t>Mixins</a:t>
            </a:r>
            <a:r>
              <a:rPr lang="en-GB" sz="2400" dirty="0" smtClean="0"/>
              <a:t> allow capabilities over type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8352928" cy="4549277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1600" dirty="0" smtClean="0">
                <a:latin typeface="Monaco" pitchFamily="49" charset="0"/>
              </a:rPr>
              <a:t>module Airborne</a:t>
            </a:r>
          </a:p>
          <a:p>
            <a:r>
              <a:rPr lang="en-GB" sz="1600" dirty="0" smtClean="0">
                <a:latin typeface="Monaco" pitchFamily="49" charset="0"/>
              </a:rPr>
              <a:t>     def </a:t>
            </a:r>
            <a:r>
              <a:rPr lang="en-GB" sz="1600" dirty="0" err="1" smtClean="0">
                <a:latin typeface="Monaco" pitchFamily="49" charset="0"/>
              </a:rPr>
              <a:t>take_off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          puts “I’m flying!”</a:t>
            </a:r>
          </a:p>
          <a:p>
            <a:r>
              <a:rPr lang="en-GB" sz="1600" dirty="0" smtClean="0">
                <a:latin typeface="Monaco" pitchFamily="49" charset="0"/>
              </a:rPr>
              <a:t>     end</a:t>
            </a:r>
          </a:p>
          <a:p>
            <a:r>
              <a:rPr lang="en-GB" sz="1600" dirty="0" smtClean="0">
                <a:latin typeface="Monaco" pitchFamily="49" charset="0"/>
              </a:rPr>
              <a:t>end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class </a:t>
            </a:r>
            <a:r>
              <a:rPr lang="en-GB" sz="1600" dirty="0" err="1" smtClean="0">
                <a:latin typeface="Monaco" pitchFamily="49" charset="0"/>
              </a:rPr>
              <a:t>CarWithHoverConversion</a:t>
            </a:r>
            <a:r>
              <a:rPr lang="en-GB" sz="1600" dirty="0" smtClean="0">
                <a:latin typeface="Monaco" pitchFamily="49" charset="0"/>
              </a:rPr>
              <a:t> &lt; Car</a:t>
            </a:r>
          </a:p>
          <a:p>
            <a:r>
              <a:rPr lang="en-GB" sz="1600" dirty="0" smtClean="0">
                <a:latin typeface="Monaco" pitchFamily="49" charset="0"/>
              </a:rPr>
              <a:t>     include Airborne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     def </a:t>
            </a:r>
            <a:r>
              <a:rPr lang="en-GB" sz="1600" dirty="0" err="1" smtClean="0">
                <a:latin typeface="Monaco" pitchFamily="49" charset="0"/>
              </a:rPr>
              <a:t>start_engine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          puts “Mr Fusion Started”</a:t>
            </a:r>
          </a:p>
          <a:p>
            <a:r>
              <a:rPr lang="en-GB" sz="1600" dirty="0" smtClean="0">
                <a:latin typeface="Monaco" pitchFamily="49" charset="0"/>
              </a:rPr>
              <a:t>     end</a:t>
            </a:r>
          </a:p>
          <a:p>
            <a:r>
              <a:rPr lang="en-GB" sz="1600" dirty="0" smtClean="0">
                <a:latin typeface="Monaco" pitchFamily="49" charset="0"/>
              </a:rPr>
              <a:t>end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if </a:t>
            </a:r>
            <a:r>
              <a:rPr lang="en-GB" sz="1600" dirty="0" err="1" smtClean="0">
                <a:latin typeface="Monaco" pitchFamily="49" charset="0"/>
              </a:rPr>
              <a:t>vehicle.respond_to</a:t>
            </a:r>
            <a:r>
              <a:rPr lang="en-GB" sz="1600" dirty="0" smtClean="0">
                <a:latin typeface="Monaco" pitchFamily="49" charset="0"/>
              </a:rPr>
              <a:t>? :</a:t>
            </a:r>
            <a:r>
              <a:rPr lang="en-GB" sz="1600" dirty="0" err="1" smtClean="0">
                <a:latin typeface="Monaco" pitchFamily="49" charset="0"/>
              </a:rPr>
              <a:t>take_off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     puts “This vehicle can fly!”</a:t>
            </a:r>
          </a:p>
          <a:p>
            <a:r>
              <a:rPr lang="en-GB" sz="1600" dirty="0" smtClean="0">
                <a:latin typeface="Monaco" pitchFamily="49" charset="0"/>
              </a:rPr>
              <a:t>end</a:t>
            </a:r>
            <a:endParaRPr lang="en-GB" sz="1600" dirty="0"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Ruby</a:t>
            </a:r>
          </a:p>
          <a:p>
            <a:pPr lvl="1"/>
            <a:r>
              <a:rPr lang="en-GB" dirty="0" smtClean="0"/>
              <a:t>Getting Started</a:t>
            </a:r>
          </a:p>
          <a:p>
            <a:pPr lvl="1"/>
            <a:r>
              <a:rPr lang="en-GB" dirty="0" smtClean="0"/>
              <a:t>The Language</a:t>
            </a:r>
          </a:p>
          <a:p>
            <a:pPr lvl="1"/>
            <a:r>
              <a:rPr lang="en-GB" dirty="0" smtClean="0"/>
              <a:t>Ruby Gems</a:t>
            </a:r>
          </a:p>
          <a:p>
            <a:pPr lvl="1"/>
            <a:r>
              <a:rPr lang="en-GB" dirty="0" smtClean="0"/>
              <a:t>Rake</a:t>
            </a:r>
          </a:p>
          <a:p>
            <a:r>
              <a:rPr lang="en-GB" dirty="0" smtClean="0"/>
              <a:t>Rails</a:t>
            </a:r>
          </a:p>
          <a:p>
            <a:pPr lvl="1"/>
            <a:r>
              <a:rPr lang="en-GB" dirty="0" smtClean="0"/>
              <a:t>Getting Started</a:t>
            </a:r>
          </a:p>
          <a:p>
            <a:pPr lvl="1"/>
            <a:r>
              <a:rPr lang="en-GB" dirty="0" smtClean="0"/>
              <a:t>Demo – Building a bug tracker from scratch</a:t>
            </a:r>
          </a:p>
          <a:p>
            <a:r>
              <a:rPr lang="en-GB" dirty="0" smtClean="0"/>
              <a:t>Resources</a:t>
            </a:r>
          </a:p>
          <a:p>
            <a:r>
              <a:rPr lang="en-GB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 smtClean="0"/>
              <a:t>Redefining a method of a single instance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352928" cy="4549277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1600" dirty="0" smtClean="0">
                <a:latin typeface="Monaco" pitchFamily="49" charset="0"/>
              </a:rPr>
              <a:t>class Person</a:t>
            </a:r>
          </a:p>
          <a:p>
            <a:r>
              <a:rPr lang="en-GB" sz="1600" dirty="0" smtClean="0">
                <a:latin typeface="Monaco" pitchFamily="49" charset="0"/>
              </a:rPr>
              <a:t>     def talk</a:t>
            </a:r>
          </a:p>
          <a:p>
            <a:r>
              <a:rPr lang="en-GB" sz="1600" dirty="0" smtClean="0">
                <a:latin typeface="Monaco" pitchFamily="49" charset="0"/>
              </a:rPr>
              <a:t>          puts "Hello"</a:t>
            </a:r>
          </a:p>
          <a:p>
            <a:r>
              <a:rPr lang="en-GB" sz="1600" dirty="0" smtClean="0">
                <a:latin typeface="Monaco" pitchFamily="49" charset="0"/>
              </a:rPr>
              <a:t>     end</a:t>
            </a:r>
          </a:p>
          <a:p>
            <a:r>
              <a:rPr lang="en-GB" sz="1600" dirty="0" smtClean="0">
                <a:latin typeface="Monaco" pitchFamily="49" charset="0"/>
              </a:rPr>
              <a:t>end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me = </a:t>
            </a:r>
            <a:r>
              <a:rPr lang="en-GB" sz="1600" dirty="0" err="1" smtClean="0">
                <a:latin typeface="Monaco" pitchFamily="49" charset="0"/>
              </a:rPr>
              <a:t>Person.new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err="1" smtClean="0">
                <a:latin typeface="Monaco" pitchFamily="49" charset="0"/>
              </a:rPr>
              <a:t>me.talk</a:t>
            </a:r>
            <a:r>
              <a:rPr lang="en-GB" sz="1600" dirty="0" smtClean="0">
                <a:latin typeface="Monaco" pitchFamily="49" charset="0"/>
              </a:rPr>
              <a:t>	</a:t>
            </a:r>
            <a:r>
              <a:rPr lang="en-GB" sz="1600" dirty="0" smtClean="0">
                <a:solidFill>
                  <a:srgbClr val="FFFF00"/>
                </a:solidFill>
                <a:latin typeface="Monaco" pitchFamily="49" charset="0"/>
              </a:rPr>
              <a:t>=&gt; “Hello”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def </a:t>
            </a:r>
            <a:r>
              <a:rPr lang="en-GB" sz="1600" dirty="0" err="1" smtClean="0">
                <a:latin typeface="Monaco" pitchFamily="49" charset="0"/>
              </a:rPr>
              <a:t>me.talk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    puts "Hi there!"</a:t>
            </a:r>
          </a:p>
          <a:p>
            <a:r>
              <a:rPr lang="en-GB" sz="1600" dirty="0" smtClean="0">
                <a:latin typeface="Monaco" pitchFamily="49" charset="0"/>
              </a:rPr>
              <a:t>end</a:t>
            </a:r>
          </a:p>
          <a:p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err="1" smtClean="0">
                <a:latin typeface="Monaco" pitchFamily="49" charset="0"/>
              </a:rPr>
              <a:t>me.talk</a:t>
            </a:r>
            <a:r>
              <a:rPr lang="en-GB" sz="1600" dirty="0" smtClean="0">
                <a:latin typeface="Monaco" pitchFamily="49" charset="0"/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latin typeface="Monaco" pitchFamily="49" charset="0"/>
              </a:rPr>
              <a:t>=&gt; “Hi there!”</a:t>
            </a:r>
          </a:p>
          <a:p>
            <a:endParaRPr lang="en-GB" sz="1600" dirty="0" smtClean="0">
              <a:solidFill>
                <a:srgbClr val="FFFF00"/>
              </a:solidFill>
              <a:latin typeface="Monaco" pitchFamily="49" charset="0"/>
            </a:endParaRPr>
          </a:p>
          <a:p>
            <a:r>
              <a:rPr lang="en-GB" sz="1600" dirty="0" smtClean="0">
                <a:latin typeface="Monaco" pitchFamily="49" charset="0"/>
              </a:rPr>
              <a:t>you = </a:t>
            </a:r>
            <a:r>
              <a:rPr lang="en-GB" sz="1600" dirty="0" err="1" smtClean="0">
                <a:latin typeface="Monaco" pitchFamily="49" charset="0"/>
              </a:rPr>
              <a:t>Person.new</a:t>
            </a:r>
            <a:endParaRPr lang="en-GB" sz="1600" dirty="0" smtClean="0">
              <a:latin typeface="Monaco" pitchFamily="49" charset="0"/>
            </a:endParaRPr>
          </a:p>
          <a:p>
            <a:r>
              <a:rPr lang="en-GB" sz="1600" dirty="0" err="1" smtClean="0">
                <a:latin typeface="Monaco" pitchFamily="49" charset="0"/>
              </a:rPr>
              <a:t>you.talk</a:t>
            </a:r>
            <a:r>
              <a:rPr lang="en-GB" sz="1600" dirty="0" smtClean="0">
                <a:latin typeface="Monaco" pitchFamily="49" charset="0"/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latin typeface="Monaco" pitchFamily="49" charset="0"/>
              </a:rPr>
              <a:t>=&gt; “Hello”</a:t>
            </a:r>
            <a:endParaRPr lang="en-GB" sz="1600" dirty="0">
              <a:solidFill>
                <a:srgbClr val="FFFF00"/>
              </a:solidFill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 smtClean="0"/>
              <a:t>Redefining and adding methods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06845"/>
            <a:ext cx="8352928" cy="4518499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class Person</a:t>
            </a:r>
          </a:p>
          <a:p>
            <a:r>
              <a:rPr lang="en-GB" dirty="0" smtClean="0">
                <a:latin typeface="Monaco" pitchFamily="49" charset="0"/>
              </a:rPr>
              <a:t>     def talk		</a:t>
            </a:r>
            <a:r>
              <a:rPr lang="en-GB" dirty="0" smtClean="0">
                <a:solidFill>
                  <a:srgbClr val="00B050"/>
                </a:solidFill>
                <a:latin typeface="Monaco" pitchFamily="49" charset="0"/>
              </a:rPr>
              <a:t>#redefining this</a:t>
            </a:r>
          </a:p>
          <a:p>
            <a:r>
              <a:rPr lang="en-GB" dirty="0" smtClean="0">
                <a:latin typeface="Monaco" pitchFamily="49" charset="0"/>
              </a:rPr>
              <a:t>          puts “This is cool"</a:t>
            </a:r>
          </a:p>
          <a:p>
            <a:r>
              <a:rPr lang="en-GB" dirty="0" smtClean="0">
                <a:latin typeface="Monaco" pitchFamily="49" charset="0"/>
              </a:rPr>
              <a:t>     end</a:t>
            </a:r>
          </a:p>
          <a:p>
            <a:r>
              <a:rPr lang="en-GB" dirty="0" smtClean="0">
                <a:latin typeface="Monaco" pitchFamily="49" charset="0"/>
              </a:rPr>
              <a:t>     def march	</a:t>
            </a:r>
            <a:r>
              <a:rPr lang="en-GB" dirty="0" smtClean="0">
                <a:solidFill>
                  <a:srgbClr val="00B050"/>
                </a:solidFill>
                <a:latin typeface="Monaco" pitchFamily="49" charset="0"/>
              </a:rPr>
              <a:t>#this is new</a:t>
            </a:r>
          </a:p>
          <a:p>
            <a:r>
              <a:rPr lang="en-GB" dirty="0" smtClean="0">
                <a:latin typeface="Monaco" pitchFamily="49" charset="0"/>
              </a:rPr>
              <a:t>          puts “Left, right, left, right...”</a:t>
            </a:r>
          </a:p>
          <a:p>
            <a:r>
              <a:rPr lang="en-GB" dirty="0" smtClean="0">
                <a:latin typeface="Monaco" pitchFamily="49" charset="0"/>
              </a:rPr>
              <a:t>     end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someone = </a:t>
            </a:r>
            <a:r>
              <a:rPr lang="en-GB" dirty="0" err="1" smtClean="0">
                <a:latin typeface="Monaco" pitchFamily="49" charset="0"/>
              </a:rPr>
              <a:t>Person.new</a:t>
            </a:r>
            <a:endParaRPr lang="en-GB" dirty="0" smtClean="0">
              <a:latin typeface="Monaco" pitchFamily="49" charset="0"/>
            </a:endParaRP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err="1" smtClean="0">
                <a:latin typeface="Monaco" pitchFamily="49" charset="0"/>
              </a:rPr>
              <a:t>someone.talk</a:t>
            </a:r>
            <a:r>
              <a:rPr lang="en-GB" dirty="0" smtClean="0">
                <a:latin typeface="Monaco" pitchFamily="49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=&gt; “This is cool”</a:t>
            </a:r>
          </a:p>
          <a:p>
            <a:r>
              <a:rPr lang="en-GB" dirty="0" err="1" smtClean="0">
                <a:latin typeface="Monaco" pitchFamily="49" charset="0"/>
              </a:rPr>
              <a:t>you.talk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 =&gt; “This is cool”</a:t>
            </a:r>
          </a:p>
          <a:p>
            <a:r>
              <a:rPr lang="en-GB" dirty="0" err="1" smtClean="0">
                <a:latin typeface="Monaco" pitchFamily="49" charset="0"/>
              </a:rPr>
              <a:t>me.talk</a:t>
            </a:r>
            <a:r>
              <a:rPr lang="en-GB" dirty="0" smtClean="0">
                <a:latin typeface="Monaco" pitchFamily="49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=&gt; “Hi there!”</a:t>
            </a:r>
          </a:p>
          <a:p>
            <a:r>
              <a:rPr lang="en-GB" dirty="0" err="1" smtClean="0">
                <a:latin typeface="Monaco" pitchFamily="49" charset="0"/>
              </a:rPr>
              <a:t>me.march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 =&gt; “Left, right, left, right...”</a:t>
            </a:r>
            <a:endParaRPr lang="en-GB" dirty="0">
              <a:solidFill>
                <a:srgbClr val="FFFF00"/>
              </a:solidFill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Mixin</a:t>
            </a:r>
            <a:r>
              <a:rPr lang="en-GB" dirty="0" smtClean="0"/>
              <a:t> to existing classes (extension methods)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352928" cy="3410504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module Dancer</a:t>
            </a:r>
          </a:p>
          <a:p>
            <a:r>
              <a:rPr lang="en-GB" dirty="0" smtClean="0">
                <a:latin typeface="Monaco" pitchFamily="49" charset="0"/>
              </a:rPr>
              <a:t>     def </a:t>
            </a:r>
            <a:r>
              <a:rPr lang="en-GB" dirty="0" err="1" smtClean="0">
                <a:latin typeface="Monaco" pitchFamily="49" charset="0"/>
              </a:rPr>
              <a:t>throw_shapes</a:t>
            </a:r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          puts "Big fish, little fish, cardboard box..."</a:t>
            </a:r>
          </a:p>
          <a:p>
            <a:r>
              <a:rPr lang="en-GB" dirty="0" smtClean="0">
                <a:latin typeface="Monaco" pitchFamily="49" charset="0"/>
              </a:rPr>
              <a:t>     end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class Person</a:t>
            </a:r>
          </a:p>
          <a:p>
            <a:r>
              <a:rPr lang="en-GB" dirty="0" smtClean="0">
                <a:latin typeface="Monaco" pitchFamily="49" charset="0"/>
              </a:rPr>
              <a:t>     include Dancer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err="1" smtClean="0">
                <a:latin typeface="Monaco" pitchFamily="49" charset="0"/>
              </a:rPr>
              <a:t>me.throw_shapes</a:t>
            </a:r>
            <a:r>
              <a:rPr lang="en-GB" dirty="0" smtClean="0">
                <a:latin typeface="Monaco" pitchFamily="49" charset="0"/>
              </a:rPr>
              <a:t> </a:t>
            </a:r>
            <a:r>
              <a:rPr lang="en-GB" sz="1600" dirty="0" smtClean="0">
                <a:solidFill>
                  <a:srgbClr val="FFFF00"/>
                </a:solidFill>
                <a:latin typeface="Monaco" pitchFamily="49" charset="0"/>
              </a:rPr>
              <a:t>=&gt; "Big fish, little fish, cardboard box..."</a:t>
            </a:r>
            <a:endParaRPr lang="en-GB" sz="1600" dirty="0">
              <a:solidFill>
                <a:srgbClr val="FFFF00"/>
              </a:solidFill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Dealing with invalid method calls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352928" cy="3133505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err="1" smtClean="0">
                <a:latin typeface="Monaco" pitchFamily="49" charset="0"/>
              </a:rPr>
              <a:t>me.send</a:t>
            </a:r>
            <a:r>
              <a:rPr lang="en-GB" dirty="0" smtClean="0">
                <a:latin typeface="Monaco" pitchFamily="49" charset="0"/>
              </a:rPr>
              <a:t>(:talk)</a:t>
            </a:r>
          </a:p>
          <a:p>
            <a:r>
              <a:rPr lang="en-GB" dirty="0" err="1" smtClean="0">
                <a:latin typeface="Monaco" pitchFamily="49" charset="0"/>
              </a:rPr>
              <a:t>me.send</a:t>
            </a:r>
            <a:r>
              <a:rPr lang="en-GB" dirty="0" smtClean="0">
                <a:latin typeface="Monaco" pitchFamily="49" charset="0"/>
              </a:rPr>
              <a:t>("talk")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class Person</a:t>
            </a:r>
          </a:p>
          <a:p>
            <a:r>
              <a:rPr lang="en-GB" dirty="0" smtClean="0">
                <a:latin typeface="Monaco" pitchFamily="49" charset="0"/>
              </a:rPr>
              <a:t>     def </a:t>
            </a:r>
            <a:r>
              <a:rPr lang="en-GB" dirty="0" err="1" smtClean="0">
                <a:latin typeface="Monaco" pitchFamily="49" charset="0"/>
              </a:rPr>
              <a:t>method_missing</a:t>
            </a:r>
            <a:r>
              <a:rPr lang="en-GB" dirty="0" smtClean="0">
                <a:latin typeface="Monaco" pitchFamily="49" charset="0"/>
              </a:rPr>
              <a:t>(method)</a:t>
            </a:r>
          </a:p>
          <a:p>
            <a:r>
              <a:rPr lang="en-GB" dirty="0" smtClean="0">
                <a:latin typeface="Monaco" pitchFamily="49" charset="0"/>
              </a:rPr>
              <a:t>          puts "Sorry, I don't know how to #{method} :("</a:t>
            </a:r>
          </a:p>
          <a:p>
            <a:r>
              <a:rPr lang="en-GB" dirty="0" smtClean="0">
                <a:latin typeface="Monaco" pitchFamily="49" charset="0"/>
              </a:rPr>
              <a:t>     end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me.fly 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=&gt; “Sorry, I don't know how to fly :(”</a:t>
            </a:r>
            <a:endParaRPr lang="en-GB" dirty="0">
              <a:solidFill>
                <a:srgbClr val="FFFF00"/>
              </a:solidFill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Metaprogramming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runtime, programmatically modify itself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8352928" cy="3687503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dirty="0" smtClean="0">
                <a:latin typeface="Monaco" pitchFamily="49" charset="0"/>
              </a:rPr>
              <a:t>COLOURS = {:black =&gt; "000", :red =&gt; "f00", :blue =&gt; “00f"}</a:t>
            </a:r>
          </a:p>
          <a:p>
            <a:r>
              <a:rPr lang="en-GB" dirty="0" smtClean="0">
                <a:latin typeface="Monaco" pitchFamily="49" charset="0"/>
              </a:rPr>
              <a:t> </a:t>
            </a:r>
          </a:p>
          <a:p>
            <a:r>
              <a:rPr lang="en-GB" dirty="0" smtClean="0">
                <a:latin typeface="Monaco" pitchFamily="49" charset="0"/>
              </a:rPr>
              <a:t>class String</a:t>
            </a:r>
          </a:p>
          <a:p>
            <a:r>
              <a:rPr lang="en-GB" dirty="0" smtClean="0">
                <a:latin typeface="Monaco" pitchFamily="49" charset="0"/>
              </a:rPr>
              <a:t>  </a:t>
            </a:r>
            <a:r>
              <a:rPr lang="en-GB" dirty="0" err="1" smtClean="0">
                <a:latin typeface="Monaco" pitchFamily="49" charset="0"/>
              </a:rPr>
              <a:t>COLOURS.each</a:t>
            </a:r>
            <a:r>
              <a:rPr lang="en-GB" dirty="0" smtClean="0">
                <a:latin typeface="Monaco" pitchFamily="49" charset="0"/>
              </a:rPr>
              <a:t> do |colour, code|</a:t>
            </a:r>
          </a:p>
          <a:p>
            <a:r>
              <a:rPr lang="en-GB" dirty="0" smtClean="0">
                <a:latin typeface="Monaco" pitchFamily="49" charset="0"/>
              </a:rPr>
              <a:t>    </a:t>
            </a:r>
            <a:r>
              <a:rPr lang="en-GB" dirty="0" err="1" smtClean="0">
                <a:latin typeface="Monaco" pitchFamily="49" charset="0"/>
              </a:rPr>
              <a:t>define_method</a:t>
            </a:r>
            <a:r>
              <a:rPr lang="en-GB" dirty="0" smtClean="0">
                <a:latin typeface="Monaco" pitchFamily="49" charset="0"/>
              </a:rPr>
              <a:t> "in_#{colour}" do</a:t>
            </a:r>
          </a:p>
          <a:p>
            <a:r>
              <a:rPr lang="en-GB" dirty="0" smtClean="0">
                <a:latin typeface="Monaco" pitchFamily="49" charset="0"/>
              </a:rPr>
              <a:t>      "&lt;span style=\"</a:t>
            </a:r>
            <a:r>
              <a:rPr lang="en-GB" dirty="0" err="1" smtClean="0">
                <a:latin typeface="Monaco" pitchFamily="49" charset="0"/>
              </a:rPr>
              <a:t>color</a:t>
            </a:r>
            <a:r>
              <a:rPr lang="en-GB" dirty="0" smtClean="0">
                <a:latin typeface="Monaco" pitchFamily="49" charset="0"/>
              </a:rPr>
              <a:t>: ##{code}\"&gt;#{self}&lt;/span&gt;"</a:t>
            </a:r>
          </a:p>
          <a:p>
            <a:r>
              <a:rPr lang="en-GB" dirty="0" smtClean="0">
                <a:latin typeface="Monaco" pitchFamily="49" charset="0"/>
              </a:rPr>
              <a:t>    end</a:t>
            </a:r>
          </a:p>
          <a:p>
            <a:r>
              <a:rPr lang="en-GB" dirty="0" smtClean="0">
                <a:latin typeface="Monaco" pitchFamily="49" charset="0"/>
              </a:rPr>
              <a:t>  end</a:t>
            </a:r>
          </a:p>
          <a:p>
            <a:r>
              <a:rPr lang="en-GB" dirty="0" smtClean="0">
                <a:latin typeface="Monaco" pitchFamily="49" charset="0"/>
              </a:rPr>
              <a:t>end</a:t>
            </a:r>
          </a:p>
          <a:p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puts "Hello, World!".</a:t>
            </a:r>
            <a:r>
              <a:rPr lang="en-GB" dirty="0" err="1" smtClean="0">
                <a:latin typeface="Monaco" pitchFamily="49" charset="0"/>
              </a:rPr>
              <a:t>in_red</a:t>
            </a:r>
            <a:endParaRPr lang="en-GB" dirty="0" smtClean="0">
              <a:latin typeface="Monaco" pitchFamily="49" charset="0"/>
            </a:endParaRPr>
          </a:p>
          <a:p>
            <a:r>
              <a:rPr lang="en-GB" dirty="0" smtClean="0">
                <a:latin typeface="Monaco" pitchFamily="49" charset="0"/>
              </a:rPr>
              <a:t>   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=&gt; &lt;span style="</a:t>
            </a:r>
            <a:r>
              <a:rPr lang="en-GB" dirty="0" err="1" smtClean="0">
                <a:solidFill>
                  <a:srgbClr val="FFFF00"/>
                </a:solidFill>
                <a:latin typeface="Monaco" pitchFamily="49" charset="0"/>
              </a:rPr>
              <a:t>color</a:t>
            </a:r>
            <a:r>
              <a:rPr lang="en-GB" dirty="0" smtClean="0">
                <a:solidFill>
                  <a:srgbClr val="FFFF00"/>
                </a:solidFill>
                <a:latin typeface="Monaco" pitchFamily="49" charset="0"/>
              </a:rPr>
              <a:t>: #f00"&gt;Hello, World!&lt;/span&gt;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Ruby Gems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Package Manager for “Gems”</a:t>
            </a:r>
          </a:p>
          <a:p>
            <a:r>
              <a:rPr lang="en-GB" dirty="0" smtClean="0"/>
              <a:t>Allows distribution of programs and libraries</a:t>
            </a:r>
          </a:p>
          <a:p>
            <a:r>
              <a:rPr lang="en-GB" dirty="0" smtClean="0"/>
              <a:t>Similar to </a:t>
            </a:r>
            <a:r>
              <a:rPr lang="en-GB" dirty="0" err="1" smtClean="0"/>
              <a:t>NuGet</a:t>
            </a:r>
            <a:r>
              <a:rPr lang="en-GB" dirty="0" smtClean="0"/>
              <a:t> and </a:t>
            </a:r>
            <a:r>
              <a:rPr lang="en-GB" dirty="0" err="1" smtClean="0"/>
              <a:t>OpenWrap</a:t>
            </a:r>
            <a:endParaRPr lang="en-GB" dirty="0" smtClean="0"/>
          </a:p>
          <a:p>
            <a:r>
              <a:rPr lang="en-GB" dirty="0" smtClean="0"/>
              <a:t>Mature: started in 2004, v1.0 released 2007</a:t>
            </a:r>
          </a:p>
          <a:p>
            <a:r>
              <a:rPr lang="en-GB" dirty="0" smtClean="0"/>
              <a:t>See rubygems.org for available gems</a:t>
            </a:r>
          </a:p>
          <a:p>
            <a:r>
              <a:rPr lang="en-GB" dirty="0" smtClean="0"/>
              <a:t>Commands:</a:t>
            </a:r>
          </a:p>
          <a:p>
            <a:pPr lvl="1"/>
            <a:r>
              <a:rPr lang="en-GB" dirty="0" smtClean="0"/>
              <a:t>$ gem list</a:t>
            </a:r>
          </a:p>
          <a:p>
            <a:pPr lvl="1"/>
            <a:r>
              <a:rPr lang="en-GB" dirty="0" smtClean="0"/>
              <a:t>$ gem install </a:t>
            </a:r>
            <a:r>
              <a:rPr lang="en-GB" dirty="0" err="1" smtClean="0"/>
              <a:t>gem_name</a:t>
            </a:r>
            <a:endParaRPr lang="en-GB" dirty="0" smtClean="0"/>
          </a:p>
          <a:p>
            <a:pPr lvl="1"/>
            <a:r>
              <a:rPr lang="en-GB" dirty="0" smtClean="0"/>
              <a:t>$ gem uninstall </a:t>
            </a:r>
            <a:r>
              <a:rPr lang="en-GB" dirty="0" err="1" smtClean="0"/>
              <a:t>gem_name</a:t>
            </a:r>
            <a:endParaRPr lang="en-GB" dirty="0" smtClean="0"/>
          </a:p>
          <a:p>
            <a:pPr lvl="1"/>
            <a:r>
              <a:rPr lang="en-GB" dirty="0" smtClean="0"/>
              <a:t>$ gem update </a:t>
            </a:r>
            <a:r>
              <a:rPr lang="en-GB" dirty="0" err="1" smtClean="0"/>
              <a:t>gem_name</a:t>
            </a:r>
            <a:endParaRPr lang="en-GB" dirty="0" smtClean="0"/>
          </a:p>
          <a:p>
            <a:pPr lvl="1"/>
            <a:r>
              <a:rPr lang="en-GB" dirty="0" smtClean="0"/>
              <a:t>$ gem update --system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Software task manager DSL – your “assistant”</a:t>
            </a:r>
          </a:p>
          <a:p>
            <a:r>
              <a:rPr lang="en-GB" dirty="0" smtClean="0"/>
              <a:t>Text file named </a:t>
            </a:r>
            <a:r>
              <a:rPr lang="en-GB" dirty="0" err="1" smtClean="0"/>
              <a:t>rakefile.rb</a:t>
            </a:r>
            <a:r>
              <a:rPr lang="en-GB" dirty="0" smtClean="0"/>
              <a:t> with tasks: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Run via the command line: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Rails creates a </a:t>
            </a:r>
            <a:r>
              <a:rPr lang="en-GB" dirty="0" err="1" smtClean="0"/>
              <a:t>rakefile</a:t>
            </a:r>
            <a:r>
              <a:rPr lang="en-GB" dirty="0" smtClean="0"/>
              <a:t> with lots of useful tasks</a:t>
            </a:r>
          </a:p>
          <a:p>
            <a:r>
              <a:rPr lang="en-GB" dirty="0" smtClean="0"/>
              <a:t>Try Albacore (albacorebuild.net) for building .NET solutions with Rake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204864"/>
            <a:ext cx="7776864" cy="1440734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1400" dirty="0" smtClean="0">
                <a:latin typeface="Monaco" pitchFamily="49" charset="0"/>
              </a:rPr>
              <a:t>task :default =&gt; [:</a:t>
            </a:r>
            <a:r>
              <a:rPr lang="en-GB" sz="1400" dirty="0" err="1" smtClean="0">
                <a:latin typeface="Monaco" pitchFamily="49" charset="0"/>
              </a:rPr>
              <a:t>run_tests</a:t>
            </a:r>
            <a:r>
              <a:rPr lang="en-GB" sz="1400" dirty="0" smtClean="0">
                <a:latin typeface="Monaco" pitchFamily="49" charset="0"/>
              </a:rPr>
              <a:t>]</a:t>
            </a:r>
          </a:p>
          <a:p>
            <a:endParaRPr lang="en-GB" sz="1400" dirty="0" smtClean="0">
              <a:latin typeface="Monaco" pitchFamily="49" charset="0"/>
            </a:endParaRPr>
          </a:p>
          <a:p>
            <a:r>
              <a:rPr lang="en-GB" sz="1400" dirty="0" smtClean="0">
                <a:latin typeface="Monaco" pitchFamily="49" charset="0"/>
              </a:rPr>
              <a:t>task :</a:t>
            </a:r>
            <a:r>
              <a:rPr lang="en-GB" sz="1400" dirty="0" err="1" smtClean="0">
                <a:latin typeface="Monaco" pitchFamily="49" charset="0"/>
              </a:rPr>
              <a:t>run_tests</a:t>
            </a:r>
            <a:r>
              <a:rPr lang="en-GB" sz="1400" dirty="0" smtClean="0">
                <a:latin typeface="Monaco" pitchFamily="49" charset="0"/>
              </a:rPr>
              <a:t> do</a:t>
            </a:r>
          </a:p>
          <a:p>
            <a:r>
              <a:rPr lang="en-GB" sz="1400" dirty="0" smtClean="0">
                <a:latin typeface="Monaco" pitchFamily="49" charset="0"/>
              </a:rPr>
              <a:t>    ruby “tests/</a:t>
            </a:r>
            <a:r>
              <a:rPr lang="en-GB" sz="1400" dirty="0" err="1" smtClean="0">
                <a:latin typeface="Monaco" pitchFamily="49" charset="0"/>
              </a:rPr>
              <a:t>run.rb</a:t>
            </a:r>
            <a:r>
              <a:rPr lang="en-GB" sz="1400" dirty="0" smtClean="0">
                <a:latin typeface="Monaco" pitchFamily="49" charset="0"/>
              </a:rPr>
              <a:t>”</a:t>
            </a:r>
          </a:p>
          <a:p>
            <a:r>
              <a:rPr lang="en-GB" sz="1400" dirty="0" smtClean="0">
                <a:latin typeface="Monaco" pitchFamily="49" charset="0"/>
              </a:rPr>
              <a:t>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293096"/>
            <a:ext cx="7776864" cy="794403"/>
          </a:xfrm>
          <a:prstGeom prst="rect">
            <a:avLst/>
          </a:prstGeom>
          <a:solidFill>
            <a:schemeClr val="bg1"/>
          </a:solidFill>
          <a:ln cap="rnd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1400" dirty="0" smtClean="0">
                <a:latin typeface="Monaco" pitchFamily="49" charset="0"/>
              </a:rPr>
              <a:t>$ rake</a:t>
            </a:r>
          </a:p>
          <a:p>
            <a:r>
              <a:rPr lang="en-GB" sz="1400" dirty="0" smtClean="0">
                <a:latin typeface="Monaco" pitchFamily="49" charset="0"/>
              </a:rPr>
              <a:t>$ rake </a:t>
            </a:r>
            <a:r>
              <a:rPr lang="en-GB" sz="1400" dirty="0" err="1" smtClean="0">
                <a:latin typeface="Monaco" pitchFamily="49" charset="0"/>
              </a:rPr>
              <a:t>run_tests</a:t>
            </a:r>
            <a:endParaRPr lang="en-GB" sz="1400" dirty="0" smtClean="0">
              <a:latin typeface="Monac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93"/>
            <a:ext cx="8229600" cy="1143000"/>
          </a:xfrm>
        </p:spPr>
        <p:txBody>
          <a:bodyPr/>
          <a:lstStyle/>
          <a:p>
            <a:r>
              <a:rPr lang="en-GB" dirty="0" smtClean="0"/>
              <a:t>Ruby on Rails 3</a:t>
            </a:r>
            <a:endParaRPr lang="en-GB" dirty="0"/>
          </a:p>
        </p:txBody>
      </p:sp>
      <p:pic>
        <p:nvPicPr>
          <p:cNvPr id="4" name="Picture 5" descr="C:\Users\andy\Desktop\rai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23853"/>
            <a:ext cx="828675" cy="105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Rails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Open Source Web Framework</a:t>
            </a:r>
          </a:p>
          <a:p>
            <a:r>
              <a:rPr lang="en-GB" dirty="0" smtClean="0"/>
              <a:t>Created by 37signals </a:t>
            </a:r>
            <a:r>
              <a:rPr lang="en-GB" sz="2000" i="1" dirty="0" smtClean="0"/>
              <a:t>(extracted from </a:t>
            </a:r>
            <a:r>
              <a:rPr lang="en-GB" sz="2000" i="1" dirty="0" err="1" smtClean="0"/>
              <a:t>basecamp</a:t>
            </a:r>
            <a:r>
              <a:rPr lang="en-GB" sz="2000" i="1" dirty="0" smtClean="0"/>
              <a:t>)</a:t>
            </a:r>
          </a:p>
          <a:p>
            <a:r>
              <a:rPr lang="en-GB" dirty="0" smtClean="0"/>
              <a:t>Rails v1.0 released December 13, 2005</a:t>
            </a:r>
          </a:p>
          <a:p>
            <a:r>
              <a:rPr lang="en-GB" dirty="0" smtClean="0"/>
              <a:t>Rails v3.0 released August 29, 2010</a:t>
            </a:r>
          </a:p>
          <a:p>
            <a:r>
              <a:rPr lang="en-GB" dirty="0" smtClean="0"/>
              <a:t>Total Committers: </a:t>
            </a:r>
            <a:r>
              <a:rPr lang="en-GB" b="1" dirty="0" smtClean="0"/>
              <a:t>1692*</a:t>
            </a:r>
            <a:endParaRPr lang="en-GB" dirty="0" smtClean="0"/>
          </a:p>
          <a:p>
            <a:r>
              <a:rPr lang="en-GB" dirty="0" smtClean="0"/>
              <a:t>Rails 3 merged with </a:t>
            </a:r>
            <a:r>
              <a:rPr lang="en-GB" dirty="0" err="1" smtClean="0"/>
              <a:t>Merb</a:t>
            </a:r>
            <a:r>
              <a:rPr lang="en-GB" dirty="0" smtClean="0"/>
              <a:t> to end "unnecessary duplication“</a:t>
            </a:r>
          </a:p>
          <a:p>
            <a:r>
              <a:rPr lang="en-GB" dirty="0" smtClean="0"/>
              <a:t>Rails 3 separated out functionality into Modules to make them reusable outside of Rails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72036"/>
            <a:ext cx="272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Correct at time of writing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Not just a web MVC</a:t>
            </a:r>
          </a:p>
          <a:p>
            <a:r>
              <a:rPr lang="en-GB" dirty="0" smtClean="0"/>
              <a:t>A very opinionated framework</a:t>
            </a:r>
          </a:p>
          <a:p>
            <a:r>
              <a:rPr lang="en-GB" dirty="0" smtClean="0"/>
              <a:t>Made up of:</a:t>
            </a:r>
          </a:p>
          <a:p>
            <a:pPr lvl="1"/>
            <a:r>
              <a:rPr lang="en-GB" dirty="0" err="1" smtClean="0"/>
              <a:t>ActiveRecord</a:t>
            </a:r>
            <a:endParaRPr lang="en-GB" dirty="0" smtClean="0"/>
          </a:p>
          <a:p>
            <a:pPr lvl="1"/>
            <a:r>
              <a:rPr lang="en-GB" dirty="0" smtClean="0"/>
              <a:t>Migrations</a:t>
            </a:r>
          </a:p>
          <a:p>
            <a:pPr lvl="1"/>
            <a:r>
              <a:rPr lang="en-GB" dirty="0" smtClean="0"/>
              <a:t>Generators</a:t>
            </a:r>
          </a:p>
          <a:p>
            <a:pPr lvl="1"/>
            <a:r>
              <a:rPr lang="en-GB" dirty="0" smtClean="0"/>
              <a:t>Routing</a:t>
            </a:r>
          </a:p>
          <a:p>
            <a:pPr lvl="1"/>
            <a:r>
              <a:rPr lang="en-GB" dirty="0" smtClean="0"/>
              <a:t>Validations</a:t>
            </a:r>
          </a:p>
          <a:p>
            <a:pPr lvl="1"/>
            <a:r>
              <a:rPr lang="en-GB" dirty="0" smtClean="0"/>
              <a:t>Console</a:t>
            </a:r>
          </a:p>
          <a:p>
            <a:pPr lvl="1"/>
            <a:r>
              <a:rPr lang="en-GB" dirty="0" smtClean="0"/>
              <a:t>Scaffolding</a:t>
            </a:r>
          </a:p>
          <a:p>
            <a:pPr lvl="1"/>
            <a:r>
              <a:rPr lang="en-GB" dirty="0" smtClean="0"/>
              <a:t>Bundler</a:t>
            </a:r>
          </a:p>
          <a:p>
            <a:pPr lvl="1"/>
            <a:r>
              <a:rPr lang="en-GB" dirty="0" smtClean="0"/>
              <a:t>More...</a:t>
            </a:r>
          </a:p>
          <a:p>
            <a:r>
              <a:rPr lang="en-GB" dirty="0" smtClean="0"/>
              <a:t>Lots of gems for high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am I talking to you about Ruby?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Update </a:t>
            </a:r>
            <a:r>
              <a:rPr lang="en-GB" dirty="0" err="1" smtClean="0"/>
              <a:t>RubyGems</a:t>
            </a:r>
            <a:r>
              <a:rPr lang="en-GB" dirty="0" smtClean="0"/>
              <a:t> (1.3.6+)</a:t>
            </a:r>
          </a:p>
          <a:p>
            <a:pPr lvl="1"/>
            <a:r>
              <a:rPr lang="en-GB" dirty="0" smtClean="0"/>
              <a:t>$ gem update --system</a:t>
            </a:r>
          </a:p>
          <a:p>
            <a:r>
              <a:rPr lang="en-GB" dirty="0" smtClean="0"/>
              <a:t>Install Rails</a:t>
            </a:r>
          </a:p>
          <a:p>
            <a:pPr lvl="1"/>
            <a:r>
              <a:rPr lang="en-GB" dirty="0" smtClean="0"/>
              <a:t>$ gem install rails</a:t>
            </a:r>
          </a:p>
          <a:p>
            <a:r>
              <a:rPr lang="en-GB" dirty="0" smtClean="0"/>
              <a:t>Create your first app</a:t>
            </a:r>
          </a:p>
          <a:p>
            <a:pPr lvl="1"/>
            <a:r>
              <a:rPr lang="en-GB" dirty="0" smtClean="0"/>
              <a:t>$ rails new MY_APP_NAME</a:t>
            </a:r>
          </a:p>
          <a:p>
            <a:r>
              <a:rPr lang="en-GB" dirty="0" smtClean="0"/>
              <a:t>Common Rails commands</a:t>
            </a:r>
          </a:p>
          <a:p>
            <a:pPr lvl="1"/>
            <a:r>
              <a:rPr lang="en-GB" dirty="0" smtClean="0"/>
              <a:t>$ rails s</a:t>
            </a:r>
            <a:r>
              <a:rPr lang="en-GB" i="1" dirty="0" smtClean="0"/>
              <a:t>[</a:t>
            </a:r>
            <a:r>
              <a:rPr lang="en-GB" i="1" dirty="0" err="1" smtClean="0"/>
              <a:t>erver</a:t>
            </a:r>
            <a:r>
              <a:rPr lang="en-GB" i="1" dirty="0" smtClean="0"/>
              <a:t>]</a:t>
            </a:r>
          </a:p>
          <a:p>
            <a:pPr lvl="1"/>
            <a:r>
              <a:rPr lang="en-GB" dirty="0" smtClean="0"/>
              <a:t>$ rails g</a:t>
            </a:r>
            <a:r>
              <a:rPr lang="en-GB" i="1" dirty="0" smtClean="0"/>
              <a:t>[</a:t>
            </a:r>
            <a:r>
              <a:rPr lang="en-GB" i="1" dirty="0" err="1" smtClean="0"/>
              <a:t>enerate</a:t>
            </a:r>
            <a:r>
              <a:rPr lang="en-GB" i="1" dirty="0" smtClean="0"/>
              <a:t>]</a:t>
            </a:r>
          </a:p>
          <a:p>
            <a:pPr lvl="1"/>
            <a:r>
              <a:rPr lang="en-GB" dirty="0" smtClean="0"/>
              <a:t>$ rails c</a:t>
            </a:r>
            <a:r>
              <a:rPr lang="en-GB" i="1" dirty="0" smtClean="0"/>
              <a:t>[</a:t>
            </a:r>
            <a:r>
              <a:rPr lang="en-GB" i="1" dirty="0" err="1" smtClean="0"/>
              <a:t>onsole</a:t>
            </a:r>
            <a:r>
              <a:rPr lang="en-GB" i="1" dirty="0" smtClean="0"/>
              <a:t>]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Rails Bug Tracker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 time</a:t>
            </a:r>
          </a:p>
          <a:p>
            <a:endParaRPr lang="en-GB" dirty="0" smtClean="0"/>
          </a:p>
          <a:p>
            <a:r>
              <a:rPr lang="en-GB" dirty="0" smtClean="0"/>
              <a:t>How to build a </a:t>
            </a:r>
            <a:r>
              <a:rPr lang="en-GB" b="1" dirty="0" smtClean="0"/>
              <a:t>simple</a:t>
            </a:r>
            <a:r>
              <a:rPr lang="en-GB" dirty="0" smtClean="0"/>
              <a:t> bug tracker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- Sites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871" t="12728" r="24427" b="1358"/>
          <a:stretch>
            <a:fillRect/>
          </a:stretch>
        </p:blipFill>
        <p:spPr bwMode="auto">
          <a:xfrm>
            <a:off x="3491880" y="1268760"/>
            <a:ext cx="23322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99592" y="3789040"/>
          <a:ext cx="7344816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8124"/>
                <a:gridCol w="4686692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ruby-lang.org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 Ruby</a:t>
                      </a:r>
                      <a:r>
                        <a:rPr lang="en-GB" sz="1800" baseline="0" dirty="0" smtClean="0"/>
                        <a:t> language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rubyonrails.com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The web framework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railscasts.com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Free screencasts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ruby-toolbox.com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Lists gems by category and popularity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railswizard.org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Create</a:t>
                      </a:r>
                      <a:r>
                        <a:rPr lang="en-GB" sz="1800" baseline="0" dirty="0" smtClean="0"/>
                        <a:t> rails app and template (</a:t>
                      </a:r>
                      <a:r>
                        <a:rPr lang="en-GB" sz="1800" baseline="0" dirty="0" err="1" smtClean="0"/>
                        <a:t>RailsRumble</a:t>
                      </a:r>
                      <a:r>
                        <a:rPr lang="en-GB" sz="1800" baseline="0" dirty="0" smtClean="0"/>
                        <a:t>)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rubygems.org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Gem hosting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github.com/rails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Rails source code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rubykoans.com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Learn Ruby</a:t>
                      </a:r>
                      <a:r>
                        <a:rPr lang="en-GB" sz="1800" baseline="0" dirty="0" smtClean="0"/>
                        <a:t> through tests (red/green/refactor)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41" t="16227" r="20408" b="2637"/>
          <a:stretch>
            <a:fillRect/>
          </a:stretch>
        </p:blipFill>
        <p:spPr bwMode="auto">
          <a:xfrm>
            <a:off x="5940152" y="1268760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7843" t="17437" r="11765" b="5063"/>
          <a:stretch>
            <a:fillRect/>
          </a:stretch>
        </p:blipFill>
        <p:spPr bwMode="auto">
          <a:xfrm>
            <a:off x="899592" y="1268760"/>
            <a:ext cx="24356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-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The Well-Grounded Rubyist</a:t>
            </a:r>
          </a:p>
          <a:p>
            <a:pPr lvl="1"/>
            <a:r>
              <a:rPr lang="en-GB" dirty="0" smtClean="0"/>
              <a:t>Agile Web Development with Rails (pre-order)</a:t>
            </a:r>
          </a:p>
          <a:p>
            <a:pPr lvl="1"/>
            <a:r>
              <a:rPr lang="en-GB" dirty="0" smtClean="0"/>
              <a:t>The RSpec Book (beta ebook)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600" t="15120" r="19361"/>
          <a:stretch>
            <a:fillRect/>
          </a:stretch>
        </p:blipFill>
        <p:spPr bwMode="auto">
          <a:xfrm>
            <a:off x="251520" y="3277732"/>
            <a:ext cx="2770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7560" r="9281"/>
          <a:stretch>
            <a:fillRect/>
          </a:stretch>
        </p:blipFill>
        <p:spPr bwMode="auto">
          <a:xfrm>
            <a:off x="3059832" y="3277732"/>
            <a:ext cx="2880320" cy="34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7560" r="9281"/>
          <a:stretch>
            <a:fillRect/>
          </a:stretch>
        </p:blipFill>
        <p:spPr bwMode="auto">
          <a:xfrm>
            <a:off x="6012159" y="3277732"/>
            <a:ext cx="28742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easy on me ;o)</a:t>
            </a:r>
          </a:p>
          <a:p>
            <a:endParaRPr lang="en-GB" dirty="0" smtClean="0"/>
          </a:p>
          <a:p>
            <a:r>
              <a:rPr lang="en-GB" dirty="0" err="1" smtClean="0"/>
              <a:t>RubyMine</a:t>
            </a:r>
            <a:r>
              <a:rPr lang="en-GB" dirty="0" smtClean="0"/>
              <a:t> licence for the best question</a:t>
            </a:r>
          </a:p>
          <a:p>
            <a:pPr lvl="1"/>
            <a:r>
              <a:rPr lang="en-GB" dirty="0" smtClean="0"/>
              <a:t>Thanks </a:t>
            </a:r>
            <a:r>
              <a:rPr lang="en-GB" dirty="0" err="1" smtClean="0"/>
              <a:t>JetBrains</a:t>
            </a:r>
            <a:r>
              <a:rPr lang="en-GB" dirty="0" smtClean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Twitter: @andypike</a:t>
            </a:r>
          </a:p>
          <a:p>
            <a:r>
              <a:rPr lang="en-GB" sz="3200" dirty="0" smtClean="0"/>
              <a:t>Feedback: speakerrate.com/andypike</a:t>
            </a:r>
            <a:endParaRPr lang="en-GB" sz="3200" b="1" dirty="0" smtClean="0"/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Fish out of water</a:t>
            </a:r>
            <a:endParaRPr lang="en-GB" dirty="0"/>
          </a:p>
        </p:txBody>
      </p:sp>
      <p:pic>
        <p:nvPicPr>
          <p:cNvPr id="4" name="Content Placeholder 3" descr="fish-out-of-wa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408712" cy="453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the red pill</a:t>
            </a:r>
            <a:endParaRPr lang="en-GB" dirty="0"/>
          </a:p>
        </p:txBody>
      </p:sp>
      <p:pic>
        <p:nvPicPr>
          <p:cNvPr id="1026" name="Picture 2" descr="C:\Users\andy\Documents\My Dropbox\Documents\red-pill-or-blue-p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088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Command Line :o)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6448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0836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Ruby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andy\Downloads\ruby-logo-kit\ruby-kit\ru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727075" cy="72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Ruby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Open Source OO Language</a:t>
            </a:r>
          </a:p>
          <a:p>
            <a:r>
              <a:rPr lang="en-GB" dirty="0" smtClean="0"/>
              <a:t>Created by Yukihiro "</a:t>
            </a:r>
            <a:r>
              <a:rPr lang="en-GB" dirty="0" err="1" smtClean="0"/>
              <a:t>Matz</a:t>
            </a:r>
            <a:r>
              <a:rPr lang="en-GB" dirty="0" smtClean="0"/>
              <a:t>" Matsumoto</a:t>
            </a:r>
          </a:p>
          <a:p>
            <a:r>
              <a:rPr lang="en-GB" dirty="0" smtClean="0"/>
              <a:t>Written in C</a:t>
            </a:r>
          </a:p>
          <a:p>
            <a:r>
              <a:rPr lang="en-GB" dirty="0" smtClean="0"/>
              <a:t>MRI </a:t>
            </a:r>
            <a:r>
              <a:rPr lang="en-GB" sz="2800" i="1" dirty="0" smtClean="0"/>
              <a:t>(</a:t>
            </a:r>
            <a:r>
              <a:rPr lang="en-GB" sz="2800" i="1" dirty="0" err="1" smtClean="0"/>
              <a:t>Matz</a:t>
            </a:r>
            <a:r>
              <a:rPr lang="en-GB" sz="2800" i="1" dirty="0" smtClean="0"/>
              <a:t> Ruby Interpreter)</a:t>
            </a:r>
          </a:p>
          <a:p>
            <a:pPr lvl="1"/>
            <a:r>
              <a:rPr lang="en-GB" dirty="0" smtClean="0"/>
              <a:t>v1.0 released December 25, 1996</a:t>
            </a:r>
          </a:p>
          <a:p>
            <a:pPr lvl="1"/>
            <a:r>
              <a:rPr lang="en-GB" dirty="0" smtClean="0"/>
              <a:t>v1.9.2 released August 18, 2010</a:t>
            </a:r>
          </a:p>
          <a:p>
            <a:r>
              <a:rPr lang="en-GB" dirty="0" smtClean="0"/>
              <a:t>Other implementations exist</a:t>
            </a:r>
          </a:p>
          <a:p>
            <a:pPr lvl="1"/>
            <a:r>
              <a:rPr lang="en-GB" dirty="0" err="1" smtClean="0"/>
              <a:t>JRuby</a:t>
            </a:r>
            <a:r>
              <a:rPr lang="en-GB" dirty="0" smtClean="0"/>
              <a:t>, </a:t>
            </a:r>
            <a:r>
              <a:rPr lang="en-GB" dirty="0" err="1" smtClean="0"/>
              <a:t>MacRuby</a:t>
            </a:r>
            <a:r>
              <a:rPr lang="en-GB" dirty="0" smtClean="0"/>
              <a:t>, </a:t>
            </a:r>
            <a:r>
              <a:rPr lang="en-GB" dirty="0" err="1" smtClean="0"/>
              <a:t>IronRuby</a:t>
            </a:r>
            <a:r>
              <a:rPr lang="en-GB" dirty="0" smtClean="0"/>
              <a:t> etc...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 - Installation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Download Ruby from </a:t>
            </a:r>
            <a:r>
              <a:rPr lang="en-GB" u="sng" dirty="0" smtClean="0"/>
              <a:t>ruby-lang.org</a:t>
            </a:r>
          </a:p>
          <a:p>
            <a:pPr lvl="1"/>
            <a:r>
              <a:rPr lang="en-GB" dirty="0" smtClean="0"/>
              <a:t>Ruby 1.8.7 </a:t>
            </a:r>
            <a:r>
              <a:rPr lang="en-GB" dirty="0" err="1" smtClean="0"/>
              <a:t>RubyInstaller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Ruby 1.9.2 </a:t>
            </a:r>
            <a:r>
              <a:rPr lang="en-GB" dirty="0" err="1" smtClean="0"/>
              <a:t>RubyInstaller</a:t>
            </a:r>
            <a:r>
              <a:rPr lang="en-GB" dirty="0" smtClean="0"/>
              <a:t> </a:t>
            </a:r>
          </a:p>
          <a:p>
            <a:r>
              <a:rPr lang="en-GB" dirty="0" smtClean="0"/>
              <a:t>Check Ruby version</a:t>
            </a:r>
          </a:p>
          <a:p>
            <a:pPr lvl="1"/>
            <a:r>
              <a:rPr lang="en-GB" dirty="0" smtClean="0"/>
              <a:t>$ ruby –v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1172</Words>
  <Application>Microsoft Office PowerPoint</Application>
  <PresentationFormat>On-screen Show (4:3)</PresentationFormat>
  <Paragraphs>342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Ruby for  .NET Developers</vt:lpstr>
      <vt:lpstr>Agenda</vt:lpstr>
      <vt:lpstr>Introduction</vt:lpstr>
      <vt:lpstr>Fish out of water</vt:lpstr>
      <vt:lpstr>Take the red pill</vt:lpstr>
      <vt:lpstr>Warning</vt:lpstr>
      <vt:lpstr>Slide 7</vt:lpstr>
      <vt:lpstr>About Ruby</vt:lpstr>
      <vt:lpstr>Getting Started - Installation</vt:lpstr>
      <vt:lpstr>Getting Started - Tools</vt:lpstr>
      <vt:lpstr>Conventions</vt:lpstr>
      <vt:lpstr>String Concatenation </vt:lpstr>
      <vt:lpstr>If’s</vt:lpstr>
      <vt:lpstr>Loops</vt:lpstr>
      <vt:lpstr>:symbols</vt:lpstr>
      <vt:lpstr>Hashes</vt:lpstr>
      <vt:lpstr>Mixins</vt:lpstr>
      <vt:lpstr>Mixins</vt:lpstr>
      <vt:lpstr>Mixins</vt:lpstr>
      <vt:lpstr>Dynamics</vt:lpstr>
      <vt:lpstr>Dynamics</vt:lpstr>
      <vt:lpstr>Dynamics</vt:lpstr>
      <vt:lpstr>Dynamics</vt:lpstr>
      <vt:lpstr>Metaprogramming</vt:lpstr>
      <vt:lpstr>Ruby Gems</vt:lpstr>
      <vt:lpstr>Rake</vt:lpstr>
      <vt:lpstr>Ruby on Rails 3</vt:lpstr>
      <vt:lpstr>About Rails</vt:lpstr>
      <vt:lpstr>What is it?</vt:lpstr>
      <vt:lpstr>Getting Started</vt:lpstr>
      <vt:lpstr>Rails Bug Tracker</vt:lpstr>
      <vt:lpstr>Resources - Sites</vt:lpstr>
      <vt:lpstr>Resources - Books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</cp:lastModifiedBy>
  <cp:revision>350</cp:revision>
  <dcterms:created xsi:type="dcterms:W3CDTF">2010-09-14T10:15:15Z</dcterms:created>
  <dcterms:modified xsi:type="dcterms:W3CDTF">2010-11-03T17:11:23Z</dcterms:modified>
</cp:coreProperties>
</file>